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6" r:id="rId3"/>
    <p:sldId id="261" r:id="rId4"/>
    <p:sldId id="267" r:id="rId5"/>
    <p:sldId id="265" r:id="rId6"/>
    <p:sldId id="259" r:id="rId7"/>
    <p:sldId id="260" r:id="rId8"/>
    <p:sldId id="262" r:id="rId9"/>
    <p:sldId id="266" r:id="rId10"/>
    <p:sldId id="270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63" r:id="rId19"/>
  </p:sldIdLst>
  <p:sldSz cx="11879263" cy="79200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AAB3"/>
    <a:srgbClr val="EDC4CC"/>
    <a:srgbClr val="FF6699"/>
    <a:srgbClr val="97FFC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3" autoAdjust="0"/>
    <p:restoredTop sz="84116" autoAdjust="0"/>
  </p:normalViewPr>
  <p:slideViewPr>
    <p:cSldViewPr snapToGrid="0">
      <p:cViewPr varScale="1">
        <p:scale>
          <a:sx n="99" d="100"/>
          <a:sy n="99" d="100"/>
        </p:scale>
        <p:origin x="1769" y="6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481DA-77CC-4B12-AA93-839325A91EE8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AC97D-4A97-46A3-8D16-318EAC3685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3989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094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132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9442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7573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9324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26228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5652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3873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8367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9969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673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7483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8629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733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210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5717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132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AC97D-4A97-46A3-8D16-318EAC3685A2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7052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945" y="1296173"/>
            <a:ext cx="10097374" cy="2757347"/>
          </a:xfrm>
        </p:spPr>
        <p:txBody>
          <a:bodyPr anchor="b"/>
          <a:lstStyle>
            <a:lvl1pPr algn="ctr">
              <a:defRPr sz="6929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4908" y="4159854"/>
            <a:ext cx="8909447" cy="1912175"/>
          </a:xfrm>
        </p:spPr>
        <p:txBody>
          <a:bodyPr/>
          <a:lstStyle>
            <a:lvl1pPr marL="0" indent="0" algn="ctr">
              <a:buNone/>
              <a:defRPr sz="2772"/>
            </a:lvl1pPr>
            <a:lvl2pPr marL="528020" indent="0" algn="ctr">
              <a:buNone/>
              <a:defRPr sz="2310"/>
            </a:lvl2pPr>
            <a:lvl3pPr marL="1056041" indent="0" algn="ctr">
              <a:buNone/>
              <a:defRPr sz="2079"/>
            </a:lvl3pPr>
            <a:lvl4pPr marL="1584061" indent="0" algn="ctr">
              <a:buNone/>
              <a:defRPr sz="1848"/>
            </a:lvl4pPr>
            <a:lvl5pPr marL="2112081" indent="0" algn="ctr">
              <a:buNone/>
              <a:defRPr sz="1848"/>
            </a:lvl5pPr>
            <a:lvl6pPr marL="2640101" indent="0" algn="ctr">
              <a:buNone/>
              <a:defRPr sz="1848"/>
            </a:lvl6pPr>
            <a:lvl7pPr marL="3168122" indent="0" algn="ctr">
              <a:buNone/>
              <a:defRPr sz="1848"/>
            </a:lvl7pPr>
            <a:lvl8pPr marL="3696142" indent="0" algn="ctr">
              <a:buNone/>
              <a:defRPr sz="1848"/>
            </a:lvl8pPr>
            <a:lvl9pPr marL="4224162" indent="0" algn="ctr">
              <a:buNone/>
              <a:defRPr sz="1848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14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73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01098" y="421669"/>
            <a:ext cx="2561466" cy="6711866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6700" y="421669"/>
            <a:ext cx="7535907" cy="6711866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3253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2068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513" y="1974512"/>
            <a:ext cx="10245864" cy="3294515"/>
          </a:xfrm>
        </p:spPr>
        <p:txBody>
          <a:bodyPr anchor="b"/>
          <a:lstStyle>
            <a:lvl1pPr>
              <a:defRPr sz="6929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513" y="5300194"/>
            <a:ext cx="10245864" cy="1732508"/>
          </a:xfrm>
        </p:spPr>
        <p:txBody>
          <a:bodyPr/>
          <a:lstStyle>
            <a:lvl1pPr marL="0" indent="0">
              <a:buNone/>
              <a:defRPr sz="2772">
                <a:solidFill>
                  <a:schemeClr val="tx1"/>
                </a:solidFill>
              </a:defRPr>
            </a:lvl1pPr>
            <a:lvl2pPr marL="528020" indent="0">
              <a:buNone/>
              <a:defRPr sz="2310">
                <a:solidFill>
                  <a:schemeClr val="tx1">
                    <a:tint val="75000"/>
                  </a:schemeClr>
                </a:solidFill>
              </a:defRPr>
            </a:lvl2pPr>
            <a:lvl3pPr marL="105604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3pPr>
            <a:lvl4pPr marL="158406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4pPr>
            <a:lvl5pPr marL="211208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5pPr>
            <a:lvl6pPr marL="2640101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6pPr>
            <a:lvl7pPr marL="316812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7pPr>
            <a:lvl8pPr marL="369614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8pPr>
            <a:lvl9pPr marL="4224162" indent="0">
              <a:buNone/>
              <a:defRPr sz="184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2211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6699" y="2108344"/>
            <a:ext cx="5048687" cy="5025191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3877" y="2108344"/>
            <a:ext cx="5048687" cy="5025191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000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7" y="421671"/>
            <a:ext cx="10245864" cy="1530841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248" y="1941510"/>
            <a:ext cx="5025484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248" y="2893014"/>
            <a:ext cx="5025484" cy="42551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13878" y="1941510"/>
            <a:ext cx="5050234" cy="951504"/>
          </a:xfrm>
        </p:spPr>
        <p:txBody>
          <a:bodyPr anchor="b"/>
          <a:lstStyle>
            <a:lvl1pPr marL="0" indent="0">
              <a:buNone/>
              <a:defRPr sz="2772" b="1"/>
            </a:lvl1pPr>
            <a:lvl2pPr marL="528020" indent="0">
              <a:buNone/>
              <a:defRPr sz="2310" b="1"/>
            </a:lvl2pPr>
            <a:lvl3pPr marL="1056041" indent="0">
              <a:buNone/>
              <a:defRPr sz="2079" b="1"/>
            </a:lvl3pPr>
            <a:lvl4pPr marL="1584061" indent="0">
              <a:buNone/>
              <a:defRPr sz="1848" b="1"/>
            </a:lvl4pPr>
            <a:lvl5pPr marL="2112081" indent="0">
              <a:buNone/>
              <a:defRPr sz="1848" b="1"/>
            </a:lvl5pPr>
            <a:lvl6pPr marL="2640101" indent="0">
              <a:buNone/>
              <a:defRPr sz="1848" b="1"/>
            </a:lvl6pPr>
            <a:lvl7pPr marL="3168122" indent="0">
              <a:buNone/>
              <a:defRPr sz="1848" b="1"/>
            </a:lvl7pPr>
            <a:lvl8pPr marL="3696142" indent="0">
              <a:buNone/>
              <a:defRPr sz="1848" b="1"/>
            </a:lvl8pPr>
            <a:lvl9pPr marL="4224162" indent="0">
              <a:buNone/>
              <a:defRPr sz="184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13878" y="2893014"/>
            <a:ext cx="5050234" cy="42551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2635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46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33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28002"/>
            <a:ext cx="3831372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0234" y="1140341"/>
            <a:ext cx="6013877" cy="5628360"/>
          </a:xfrm>
        </p:spPr>
        <p:txBody>
          <a:bodyPr/>
          <a:lstStyle>
            <a:lvl1pPr>
              <a:defRPr sz="3696"/>
            </a:lvl1pPr>
            <a:lvl2pPr>
              <a:defRPr sz="3234"/>
            </a:lvl2pPr>
            <a:lvl3pPr>
              <a:defRPr sz="2772"/>
            </a:lvl3pPr>
            <a:lvl4pPr>
              <a:defRPr sz="2310"/>
            </a:lvl4pPr>
            <a:lvl5pPr>
              <a:defRPr sz="2310"/>
            </a:lvl5pPr>
            <a:lvl6pPr>
              <a:defRPr sz="2310"/>
            </a:lvl6pPr>
            <a:lvl7pPr>
              <a:defRPr sz="2310"/>
            </a:lvl7pPr>
            <a:lvl8pPr>
              <a:defRPr sz="2310"/>
            </a:lvl8pPr>
            <a:lvl9pPr>
              <a:defRPr sz="231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376011"/>
            <a:ext cx="3831372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260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246" y="528002"/>
            <a:ext cx="3831372" cy="1848009"/>
          </a:xfrm>
        </p:spPr>
        <p:txBody>
          <a:bodyPr anchor="b"/>
          <a:lstStyle>
            <a:lvl1pPr>
              <a:defRPr sz="3696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50234" y="1140341"/>
            <a:ext cx="6013877" cy="5628360"/>
          </a:xfrm>
        </p:spPr>
        <p:txBody>
          <a:bodyPr anchor="t"/>
          <a:lstStyle>
            <a:lvl1pPr marL="0" indent="0">
              <a:buNone/>
              <a:defRPr sz="3696"/>
            </a:lvl1pPr>
            <a:lvl2pPr marL="528020" indent="0">
              <a:buNone/>
              <a:defRPr sz="3234"/>
            </a:lvl2pPr>
            <a:lvl3pPr marL="1056041" indent="0">
              <a:buNone/>
              <a:defRPr sz="2772"/>
            </a:lvl3pPr>
            <a:lvl4pPr marL="1584061" indent="0">
              <a:buNone/>
              <a:defRPr sz="2310"/>
            </a:lvl4pPr>
            <a:lvl5pPr marL="2112081" indent="0">
              <a:buNone/>
              <a:defRPr sz="2310"/>
            </a:lvl5pPr>
            <a:lvl6pPr marL="2640101" indent="0">
              <a:buNone/>
              <a:defRPr sz="2310"/>
            </a:lvl6pPr>
            <a:lvl7pPr marL="3168122" indent="0">
              <a:buNone/>
              <a:defRPr sz="2310"/>
            </a:lvl7pPr>
            <a:lvl8pPr marL="3696142" indent="0">
              <a:buNone/>
              <a:defRPr sz="2310"/>
            </a:lvl8pPr>
            <a:lvl9pPr marL="4224162" indent="0">
              <a:buNone/>
              <a:defRPr sz="231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246" y="2376011"/>
            <a:ext cx="3831372" cy="4401855"/>
          </a:xfrm>
        </p:spPr>
        <p:txBody>
          <a:bodyPr/>
          <a:lstStyle>
            <a:lvl1pPr marL="0" indent="0">
              <a:buNone/>
              <a:defRPr sz="1848"/>
            </a:lvl1pPr>
            <a:lvl2pPr marL="528020" indent="0">
              <a:buNone/>
              <a:defRPr sz="1617"/>
            </a:lvl2pPr>
            <a:lvl3pPr marL="1056041" indent="0">
              <a:buNone/>
              <a:defRPr sz="1386"/>
            </a:lvl3pPr>
            <a:lvl4pPr marL="1584061" indent="0">
              <a:buNone/>
              <a:defRPr sz="1155"/>
            </a:lvl4pPr>
            <a:lvl5pPr marL="2112081" indent="0">
              <a:buNone/>
              <a:defRPr sz="1155"/>
            </a:lvl5pPr>
            <a:lvl6pPr marL="2640101" indent="0">
              <a:buNone/>
              <a:defRPr sz="1155"/>
            </a:lvl6pPr>
            <a:lvl7pPr marL="3168122" indent="0">
              <a:buNone/>
              <a:defRPr sz="1155"/>
            </a:lvl7pPr>
            <a:lvl8pPr marL="3696142" indent="0">
              <a:buNone/>
              <a:defRPr sz="1155"/>
            </a:lvl8pPr>
            <a:lvl9pPr marL="4224162" indent="0">
              <a:buNone/>
              <a:defRPr sz="1155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9934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700" y="421671"/>
            <a:ext cx="10245864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700" y="2108344"/>
            <a:ext cx="10245864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6699" y="7340703"/>
            <a:ext cx="2672834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5E3D8-C2EC-4865-A354-FBBD5C7A564A}" type="datetimeFigureOut">
              <a:rPr lang="cs-CZ" smtClean="0"/>
              <a:t>27.12.2021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35006" y="7340703"/>
            <a:ext cx="4009251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9730" y="7340703"/>
            <a:ext cx="2672834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8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F5FB4-F0A5-4600-9A0E-356D5F5317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085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podpora.edunio.com/help/lektor-04-jak-vytvaret-tooltipy-v-powerpointu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odpora.edunio.com/help/videotutorialy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11.png"/><Relationship Id="rId2" Type="http://schemas.microsoft.com/office/2007/relationships/media" Target="../media/media1.mp4"/><Relationship Id="rId1" Type="http://schemas.openxmlformats.org/officeDocument/2006/relationships/video" Target="https://www.youtube.com/embed/PpNlAU1Mf1w" TargetMode="External"/><Relationship Id="rId6" Type="http://schemas.openxmlformats.org/officeDocument/2006/relationships/image" Target="../media/image10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0403" y="907510"/>
            <a:ext cx="10586904" cy="423054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75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75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75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Vítejte v e-</a:t>
            </a:r>
            <a:r>
              <a:rPr lang="cs-CZ" sz="2000" dirty="0" err="1">
                <a:latin typeface="Arial" panose="020B0604020202020204" pitchFamily="34" charset="0"/>
                <a:cs typeface="Arial" panose="020B0604020202020204" pitchFamily="34" charset="0"/>
              </a:rPr>
              <a:t>learningovém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kurzu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75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754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3897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3897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Šablona kurzu pro modul PPT </a:t>
            </a:r>
            <a:r>
              <a:rPr lang="cs-CZ" sz="3897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</a:t>
            </a:r>
            <a:endParaRPr lang="cs-CZ" sz="3897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600" b="1" dirty="0">
                <a:latin typeface="Arial" panose="020B0604020202020204" pitchFamily="34" charset="0"/>
                <a:cs typeface="Arial" panose="020B0604020202020204" pitchFamily="34" charset="0"/>
              </a:rPr>
              <a:t>Prezentace obsahuje návody, doporučení a tipy pro lektory.</a:t>
            </a: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cs-CZ" sz="155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5394AC3-8A80-4009-9634-54BB567F1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98" y="6164639"/>
            <a:ext cx="2952750" cy="60007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DF2B253-DBEA-4717-B51D-E786A40AFB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44" y="6853751"/>
            <a:ext cx="2952750" cy="600075"/>
          </a:xfrm>
          <a:prstGeom prst="rect">
            <a:avLst/>
          </a:prstGeom>
        </p:spPr>
      </p:pic>
      <p:sp>
        <p:nvSpPr>
          <p:cNvPr id="9" name="Podnadpis 2">
            <a:extLst>
              <a:ext uri="{FF2B5EF4-FFF2-40B4-BE49-F238E27FC236}">
                <a16:creationId xmlns:a16="http://schemas.microsoft.com/office/drawing/2014/main" id="{F63C2D05-DFE1-42AD-848B-EB3DEA13C1D5}"/>
              </a:ext>
            </a:extLst>
          </p:cNvPr>
          <p:cNvSpPr txBox="1">
            <a:spLocks/>
          </p:cNvSpPr>
          <p:nvPr/>
        </p:nvSpPr>
        <p:spPr>
          <a:xfrm>
            <a:off x="3979556" y="6281009"/>
            <a:ext cx="2063436" cy="446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Ovládání kurzu</a:t>
            </a:r>
          </a:p>
        </p:txBody>
      </p:sp>
      <p:sp>
        <p:nvSpPr>
          <p:cNvPr id="10" name="Podnadpis 2">
            <a:extLst>
              <a:ext uri="{FF2B5EF4-FFF2-40B4-BE49-F238E27FC236}">
                <a16:creationId xmlns:a16="http://schemas.microsoft.com/office/drawing/2014/main" id="{5BC3B850-5D7E-4B5A-8B2B-A8E428B97721}"/>
              </a:ext>
            </a:extLst>
          </p:cNvPr>
          <p:cNvSpPr txBox="1">
            <a:spLocks/>
          </p:cNvSpPr>
          <p:nvPr/>
        </p:nvSpPr>
        <p:spPr>
          <a:xfrm>
            <a:off x="3972931" y="6950249"/>
            <a:ext cx="2378770" cy="446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Číslování stránek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Podnadpis 2">
            <a:extLst>
              <a:ext uri="{FF2B5EF4-FFF2-40B4-BE49-F238E27FC236}">
                <a16:creationId xmlns:a16="http://schemas.microsoft.com/office/drawing/2014/main" id="{F925481A-E87D-42BB-935A-B553F9823070}"/>
              </a:ext>
            </a:extLst>
          </p:cNvPr>
          <p:cNvSpPr txBox="1">
            <a:spLocks/>
          </p:cNvSpPr>
          <p:nvPr/>
        </p:nvSpPr>
        <p:spPr>
          <a:xfrm>
            <a:off x="6358325" y="6274383"/>
            <a:ext cx="4485861" cy="446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Zpět – Spustit (na stránce) - Další</a:t>
            </a:r>
          </a:p>
        </p:txBody>
      </p:sp>
      <p:sp>
        <p:nvSpPr>
          <p:cNvPr id="12" name="Podnadpis 2">
            <a:extLst>
              <a:ext uri="{FF2B5EF4-FFF2-40B4-BE49-F238E27FC236}">
                <a16:creationId xmlns:a16="http://schemas.microsoft.com/office/drawing/2014/main" id="{B8C993F3-7F46-4BE6-8E0A-E7FE1814E7A2}"/>
              </a:ext>
            </a:extLst>
          </p:cNvPr>
          <p:cNvSpPr txBox="1">
            <a:spLocks/>
          </p:cNvSpPr>
          <p:nvPr/>
        </p:nvSpPr>
        <p:spPr>
          <a:xfrm>
            <a:off x="6351701" y="6943623"/>
            <a:ext cx="5217447" cy="446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Pořadí stránky / Celkový počet stránek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Podnadpis 2">
            <a:extLst>
              <a:ext uri="{FF2B5EF4-FFF2-40B4-BE49-F238E27FC236}">
                <a16:creationId xmlns:a16="http://schemas.microsoft.com/office/drawing/2014/main" id="{607FB8CD-4EEB-4B11-9C78-E0D028662AAB}"/>
              </a:ext>
            </a:extLst>
          </p:cNvPr>
          <p:cNvSpPr txBox="1">
            <a:spLocks/>
          </p:cNvSpPr>
          <p:nvPr/>
        </p:nvSpPr>
        <p:spPr>
          <a:xfrm>
            <a:off x="355083" y="5704536"/>
            <a:ext cx="2446174" cy="4468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Nápověda:</a:t>
            </a:r>
          </a:p>
        </p:txBody>
      </p:sp>
    </p:spTree>
    <p:extLst>
      <p:ext uri="{BB962C8B-B14F-4D97-AF65-F5344CB8AC3E}">
        <p14:creationId xmlns:p14="http://schemas.microsoft.com/office/powerpoint/2010/main" val="1844088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027171" cy="2800654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Ukázka č. 4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Tooltip - zobrazení dalšího obsahu po kliknutí na grafiku, objekt ad.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Jak to funguje?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Pro zobrazení dalšího obsahu </a:t>
            </a:r>
            <a:r>
              <a:rPr lang="cs-CZ" sz="1800" b="1" dirty="0">
                <a:latin typeface="Arial" panose="020B0604020202020204" pitchFamily="34" charset="0"/>
                <a:cs typeface="Arial" panose="020B0604020202020204" pitchFamily="34" charset="0"/>
              </a:rPr>
              <a:t>klikněte na ikonu telefonu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níže. Zobrazené okno uzavřete kliknutím do plochy otevřeného okna (tooltipu) nebo opětovným kliknutím na ikonu.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4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C11DF36C-C8CB-43AC-BD97-D1F17685C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204" y="4285581"/>
            <a:ext cx="2409524" cy="2095238"/>
          </a:xfrm>
          <a:prstGeom prst="rect">
            <a:avLst/>
          </a:prstGeom>
        </p:spPr>
      </p:pic>
      <p:pic>
        <p:nvPicPr>
          <p:cNvPr id="29" name="Obrázek 28">
            <a:extLst>
              <a:ext uri="{FF2B5EF4-FFF2-40B4-BE49-F238E27FC236}">
                <a16:creationId xmlns:a16="http://schemas.microsoft.com/office/drawing/2014/main" id="{278F5E23-7FDD-46FC-A525-AB32EDB75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345" y="4047485"/>
            <a:ext cx="2285714" cy="2333334"/>
          </a:xfrm>
          <a:prstGeom prst="rect">
            <a:avLst/>
          </a:prstGeom>
        </p:spPr>
      </p:pic>
      <p:sp>
        <p:nvSpPr>
          <p:cNvPr id="39" name="Obdélník 38">
            <a:extLst>
              <a:ext uri="{FF2B5EF4-FFF2-40B4-BE49-F238E27FC236}">
                <a16:creationId xmlns:a16="http://schemas.microsoft.com/office/drawing/2014/main" id="{D1D8C8A4-89F6-4F89-9AE0-229011C9FC57}"/>
              </a:ext>
            </a:extLst>
          </p:cNvPr>
          <p:cNvSpPr/>
          <p:nvPr/>
        </p:nvSpPr>
        <p:spPr>
          <a:xfrm>
            <a:off x="5536642" y="3245618"/>
            <a:ext cx="5787850" cy="42102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cs-CZ" dirty="0">
                <a:solidFill>
                  <a:schemeClr val="tx1"/>
                </a:solidFill>
              </a:rPr>
              <a:t>Tady bude doplňující text.</a:t>
            </a:r>
          </a:p>
        </p:txBody>
      </p:sp>
    </p:spTree>
    <p:extLst>
      <p:ext uri="{BB962C8B-B14F-4D97-AF65-F5344CB8AC3E}">
        <p14:creationId xmlns:p14="http://schemas.microsoft.com/office/powerpoint/2010/main" val="2990046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39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odnadpis 2">
            <a:extLst>
              <a:ext uri="{FF2B5EF4-FFF2-40B4-BE49-F238E27FC236}">
                <a16:creationId xmlns:a16="http://schemas.microsoft.com/office/drawing/2014/main" id="{16D37497-9B88-864B-9BD3-5A4EA916C5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8"/>
            <a:ext cx="11309324" cy="7433247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Tooltipy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Animace otevření (tooltipu, na kliknutí myší)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	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 menu zvolte kartu Animace a otevřete Podokno animací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Označte myší objekt, který se má po kliknutí zobrazit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Vyberte typ animace (např. Přilétnutí), nastavte Možnosti efektu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 podokně animací 2x klikněte </a:t>
            </a:r>
            <a:r>
              <a:rPr lang="cs-CZ" sz="1800" dirty="0">
                <a:solidFill>
                  <a:schemeClr val="accent6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úvodní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cs-CZ" sz="1800" dirty="0">
                <a:solidFill>
                  <a:schemeClr val="accent6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aktivační událost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Vyberte kartu Časování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Nastavte hodnotu Spustit na Po předchozí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Zvolte Aktivační události a nastavte Spustit efekt kliknutím na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vyberte Aktivační objekt (zde Grafický objekt 7)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Animace uzavření (tooltipu, na kliknutí myší)	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Shodný postup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Shodný postup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Zvolte Přidat animaci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Zvolte animaci z kategorie Závěrečné, nastavte Možnosti efektu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 podokně animací 2x klikněte na </a:t>
            </a:r>
            <a:r>
              <a:rPr lang="cs-CZ" sz="1800" dirty="0">
                <a:solidFill>
                  <a:srgbClr val="C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závěrečnou aktivační událost 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Vyberte kartu Časování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Nastavte hodnotu Spustit na Při kliknutí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Zvolte Aktivační události a nastavte Spustit efekt kliknutím na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vyberte Aktivační objekt (zde Grafický objekt 8)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Jednoduchý video tutoriál na vytvoření tooltipu naleznete i v našem Helpdesku na 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tomto odkazu</a:t>
            </a:r>
            <a:r>
              <a:rPr lang="cs-CZ" sz="1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cs-CZ" sz="12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8957412-E17F-4E68-B359-CC48186FE7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88187" y="301370"/>
            <a:ext cx="3628571" cy="3294495"/>
          </a:xfrm>
          <a:prstGeom prst="rect">
            <a:avLst/>
          </a:prstGeom>
        </p:spPr>
      </p:pic>
      <p:pic>
        <p:nvPicPr>
          <p:cNvPr id="8" name="Grafický objekt 7" descr="Žárovka se souvislou výplní">
            <a:extLst>
              <a:ext uri="{FF2B5EF4-FFF2-40B4-BE49-F238E27FC236}">
                <a16:creationId xmlns:a16="http://schemas.microsoft.com/office/drawing/2014/main" id="{CF11719E-74B3-4EBF-B710-7CD1C827B2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678047" y="3686083"/>
            <a:ext cx="547872" cy="547872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B3939AAA-19CD-425D-AB15-86C9B21D02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37762" y="4440505"/>
            <a:ext cx="3576940" cy="3247619"/>
          </a:xfrm>
          <a:prstGeom prst="rect">
            <a:avLst/>
          </a:prstGeom>
        </p:spPr>
      </p:pic>
      <p:pic>
        <p:nvPicPr>
          <p:cNvPr id="9" name="Grafický objekt 8" descr="Žárovka se souvislou výplní">
            <a:extLst>
              <a:ext uri="{FF2B5EF4-FFF2-40B4-BE49-F238E27FC236}">
                <a16:creationId xmlns:a16="http://schemas.microsoft.com/office/drawing/2014/main" id="{59B59234-6ADF-49D6-993E-39463CC5FD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/>
        </p:blipFill>
        <p:spPr>
          <a:xfrm>
            <a:off x="5665311" y="6527880"/>
            <a:ext cx="547872" cy="54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00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Začínáme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Nejprve si rozmyslete jednotný styl zpracování kurzu a připravte si šablonu kurzu. Šablona by měla řešit minimálně následující parametry: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font a velikost písma,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řádkování a nastavení odstavců,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ukotvení nadpisu slajdu a obsahu na stránce,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možná rozložení obsahu na stránce (např. jeden sloupec, dva sloupce atp.).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Šetřete místem, nenechávejte široké okraje, nepoužívejte příliš malý nebo naopak velký font.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Tato prezentace je navržena pro ideální zobrazení kurzu na běžně používaných monitorech.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Zvolené styly si uložte jako nová rozložení, případně ponechte v úvodu prezentace jako šablony snímků.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Než začnete s výrobou kurzu, připravte si vzorový obsah pro každý typ snímku a vyzkoušejte jejich zobrazení v LMS EDUNIO!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98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106549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Začínáme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FB2FFE8-2705-4A03-A487-D93A707A7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592" y="1431264"/>
            <a:ext cx="11105002" cy="5671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84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Práce na kurzu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Ukládejte rozpracované verze kurzu, vyhnete se problémům s případnou ztrátou dat nebo chybám při výrobě kurzu.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Pracujte výhradně s připravenými styly snímků, šablonami.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Vznikne-li potřeba na nový typ snímku během výroby kurzu, vždy vycházejte z již vytvořených šablon snímků.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Strukturujte texty, používejte hesla a jednoduché, kratší textace.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Nepřehánějte to s grafikou, zejména pozadím snímků. Grafiku, tedy multimédia využívejte jako součást obsahu, ideálně tematickou infografiku pro doplnění obsahu.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Chcete-li načítání obsahu slajdu animovat, nenechte studenta dlouho čekat na načtení snímku. Dvě sekundy jsou až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až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…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Nezapomeňte, že pečlivost, invence a důsledná kontrola se vyplácí!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91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Grafika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Vyhněte se fotografiím a ilustracím staženým z veřejných zdrojů. Problém může být v kvalitě a autorských právech.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Rozmyslete si, zda budete v kurzu pracovat s fotografiemi, nebo ilustracemi. Lze je i kombinovat, ale to už chce trochu „cit pro věc“.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Využívejte fotobanky (interní aplikace PowerPoint, případně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Shutterstock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Dephositphotos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atp.).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Vždy vkládejte do prezentace obrázek ve stejném nebo vyšším rozlišení, než potřebujete. Obrázky nikdy v prezentaci nezvětšujte!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 vložení grafiky přejděte na kartu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Vložení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vyberte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Obrázky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 zvolte příslušnou volbu.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Nebojte se pracovat i s ikonami, PowerPoint jich má v interní databázi celou řadu. Viz karta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Vložení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–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Ikony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kde můžete ikony také vyhledávat dle klíčového slova.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Pamatujte, že méně je někdy více. Student se v první řadě potřebuje v obsahu snadno orientovat.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55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397395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Audio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Chcete-li doplnit kurz audio nahrávkami, připravte si je předem jako samostatné soubory pro každý slajd, a to v co nejlepší dosažitelné kvalitě. V současné době lze slušné audio průvodce nahrát i na kvalitní mobilní telefon, podstatné je vhodné, tiché prostředí.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Naimportujte audio ze souborů. Přejděte na kartu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Vložení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vyberte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Zvuk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 volbu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Zvuk ze souboru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Klikněte na ikonu zvuku a na kartě Přehrávání nastavte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Začátek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=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Automaticky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 zaškrtněte volbu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Skrýt během prezentace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 Toto platí pro nastavení, kdy se zvuk na stránce spustí s jejím zobrazením.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Chcete-li zobrazit ovládací prvky zvukového souboru, ponechte volbu Skrýt během prezentace nezaškrtnutou, případně upravte další nastavení dle potřeby.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 vložení prvního audio souboru zkontrolujte jeho funkčnost v LMS!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0CB9661-A4D0-4F87-A0E8-ADB0A4896B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1470" y="5169182"/>
            <a:ext cx="4096322" cy="943107"/>
          </a:xfrm>
          <a:prstGeom prst="rect">
            <a:avLst/>
          </a:prstGeom>
        </p:spPr>
      </p:pic>
      <p:pic>
        <p:nvPicPr>
          <p:cNvPr id="5" name="Zvuk.mp3" descr="Zvuk.mp3">
            <a:hlinkClick r:id="" action="ppaction://media"/>
            <a:extLst>
              <a:ext uri="{FF2B5EF4-FFF2-40B4-BE49-F238E27FC236}">
                <a16:creationId xmlns:a16="http://schemas.microsoft.com/office/drawing/2014/main" id="{A2C87FD5-655C-4496-BC07-1FF4228DAF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81175" y="5422372"/>
            <a:ext cx="812800" cy="812800"/>
          </a:xfrm>
          <a:prstGeom prst="rect">
            <a:avLst/>
          </a:prstGeom>
        </p:spPr>
      </p:pic>
      <p:sp>
        <p:nvSpPr>
          <p:cNvPr id="6" name="Podnadpis 2">
            <a:extLst>
              <a:ext uri="{FF2B5EF4-FFF2-40B4-BE49-F238E27FC236}">
                <a16:creationId xmlns:a16="http://schemas.microsoft.com/office/drawing/2014/main" id="{33457D26-1599-4994-A9A2-306502CB9C89}"/>
              </a:ext>
            </a:extLst>
          </p:cNvPr>
          <p:cNvSpPr txBox="1">
            <a:spLocks/>
          </p:cNvSpPr>
          <p:nvPr/>
        </p:nvSpPr>
        <p:spPr>
          <a:xfrm>
            <a:off x="298800" y="7276642"/>
            <a:ext cx="11259373" cy="532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 ukázku funkčnosti přepněte slajd do módu Prezentace.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395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0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259373" cy="283921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Tipy a triky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Finální úpravy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Označte první snímek, přejděte na kartu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Přechody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 nastavte požadovaný přechod (doporučujeme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Morfing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Dále nastavte dobu trvání na 1 sekundu a zrušte zaškrtnutí u volby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Při kliknutí myši 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(kurzem bude možné procházet pouze ovládacími prvky kurzu).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Klikněte na ikonu 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Použít u všech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 Nastavené bude aplikováno na všechny slajdy prezentace.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7F4C5F4-3DE6-42AE-82D4-48AC18B66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550" y="4546337"/>
            <a:ext cx="2772162" cy="91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75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0730563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Závěr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jsme u konce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Děkujeme za pozornost a v případě zájmu naleznete na odkazu níže video tutoriály s dalšími návody pro výrobu vlastních e-learningových kurzů.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https://podpora.edunio.com/help/videotutorialy</a:t>
            </a: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769E3C8-1232-4660-9C15-171B956B0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64" y="3316078"/>
            <a:ext cx="4016708" cy="377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658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0" y="284069"/>
            <a:ext cx="11198087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Prezentace </a:t>
            </a:r>
            <a:r>
              <a:rPr lang="cs-CZ" sz="18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Power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Point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Kompatibilní s Microsoft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Power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Point 2007/2010/2013/2016 (Office 365).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Ideální poměr rozměr stran je 3:2. Např. 33 cm a 22 cm výška (tato prezentace).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Nastavení v kartě Návrhy – Velikost snímku.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Písmo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Používejte standardní písmo (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Arial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Calibri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Open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Sans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atp.).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Velikost písma (běžného textu) přizpůsobte rozměrům prezentace tak, aby poměrově odpovídala </a:t>
            </a:r>
            <a:r>
              <a:rPr lang="cs-CZ" sz="1800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písmu, použitému v tomto vzoru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Arial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18). Menší písmo by mohlo být špatně čitelné.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Používejte ideálně max. tři úrovně nadpisů. Odlište je např. takto: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Nadpis 1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Nadpis 2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Nadpis 3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7D03BC3-1225-43FB-B0D9-B8A4A81E8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743" y="1914795"/>
            <a:ext cx="4048125" cy="23622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BDB56DE-9C6C-4066-A3EC-085027E57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601" y="1952897"/>
            <a:ext cx="3867150" cy="2228850"/>
          </a:xfrm>
          <a:prstGeom prst="rect">
            <a:avLst/>
          </a:prstGeo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00138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0" y="284069"/>
            <a:ext cx="11198087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Grafika (ilustrace a fotografie)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Používejte grafické prvky ve vyšším rozlišení (obrázek či fotografie vyžaduje na slajdu zmenšení). Ideální max. rozlišení je cca 900-1200px na delší straně. Grafika s výrazně vyšším rozlišení může být zbytečně datově náročná.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Pokud grafiku naopak zvětšíte, bude na slajdu „rozmazaná“.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0947549-2859-45D5-9ED7-D596B23B0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158" y="2627133"/>
            <a:ext cx="3723789" cy="362314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E4F5597-7B35-4FFA-A064-0C31F84A1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774" y="2627133"/>
            <a:ext cx="3735202" cy="3623146"/>
          </a:xfrm>
          <a:prstGeom prst="rect">
            <a:avLst/>
          </a:prstGeom>
        </p:spPr>
      </p:pic>
      <p:sp>
        <p:nvSpPr>
          <p:cNvPr id="8" name="Podnadpis 2">
            <a:extLst>
              <a:ext uri="{FF2B5EF4-FFF2-40B4-BE49-F238E27FC236}">
                <a16:creationId xmlns:a16="http://schemas.microsoft.com/office/drawing/2014/main" id="{28F780CF-B31B-4B1E-AD77-D5768AFB9026}"/>
              </a:ext>
            </a:extLst>
          </p:cNvPr>
          <p:cNvSpPr txBox="1">
            <a:spLocks/>
          </p:cNvSpPr>
          <p:nvPr/>
        </p:nvSpPr>
        <p:spPr>
          <a:xfrm>
            <a:off x="1083898" y="6763526"/>
            <a:ext cx="4564734" cy="68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Rozměr ilustrace 555x540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px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zmenšený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BCCE4A99-BA0D-409E-889D-761870C2E6F8}"/>
              </a:ext>
            </a:extLst>
          </p:cNvPr>
          <p:cNvSpPr txBox="1">
            <a:spLocks/>
          </p:cNvSpPr>
          <p:nvPr/>
        </p:nvSpPr>
        <p:spPr>
          <a:xfrm>
            <a:off x="6648956" y="6768445"/>
            <a:ext cx="4564734" cy="684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Rozměr ilustrace 100x97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px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, zvětšený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624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F1BC545-105D-40C0-AA38-A06A0AE70FBE}"/>
              </a:ext>
            </a:extLst>
          </p:cNvPr>
          <p:cNvSpPr/>
          <p:nvPr/>
        </p:nvSpPr>
        <p:spPr>
          <a:xfrm>
            <a:off x="297320" y="2732809"/>
            <a:ext cx="6623025" cy="23691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0" y="284069"/>
            <a:ext cx="11280164" cy="544132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Přechody (mezi slajdy)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 efektní posun stránek můžete využít funkci Přechody. Dodržujte ale prosím následující pravidla: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Nepoužívejte jednosměrné přechody 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(Vytlačení, Prolnutí ze strany, Odkrytí, Překrytí). Při listováním kurzem mohou v jednom směru (vpřed nebo vzad) působit „protisměrně“.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Vzhledem k omezeným možnostem technologie konverze PPT prezentace na e-kurz bohužel </a:t>
            </a:r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nelze využít některé typy přechodů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 Seznam níže.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Doporučené (</a:t>
            </a:r>
            <a:r>
              <a:rPr lang="cs-CZ" sz="1800" b="1" dirty="0">
                <a:solidFill>
                  <a:srgbClr val="00B05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 plně funkční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 typy přechodů: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Morfing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(použit v této prezentaci).    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Prolnutí.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Prolnutí přes pozadí.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Střih.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Rozdělení.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Nahodilé proužky.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Přechody nastavte ideálně až na závěr a upravte jejich časování na max. 0,5 sec.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10424D9-FC5F-472D-8648-A8CB010CA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510" y="3747681"/>
            <a:ext cx="4142974" cy="1336917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8770B101-B009-4E1F-B9B3-255576D3FAD4}"/>
              </a:ext>
            </a:extLst>
          </p:cNvPr>
          <p:cNvSpPr txBox="1"/>
          <p:nvPr/>
        </p:nvSpPr>
        <p:spPr>
          <a:xfrm>
            <a:off x="297320" y="5943600"/>
            <a:ext cx="11280164" cy="1354217"/>
          </a:xfrm>
          <a:prstGeom prst="rect">
            <a:avLst/>
          </a:prstGeom>
          <a:solidFill>
            <a:srgbClr val="EDC4CC"/>
          </a:solidFill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33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Nefunkční přechody:</a:t>
            </a:r>
            <a:endParaRPr lang="cs-CZ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Běžící pás, Dveře, Galerie, Lupa, Náhodné, Odfouknutí, Okno, </a:t>
            </a:r>
            <a:r>
              <a:rPr lang="cs-CZ" sz="1600" dirty="0" err="1">
                <a:latin typeface="Arial" panose="020B0604020202020204" pitchFamily="34" charset="0"/>
                <a:cs typeface="Arial" panose="020B0604020202020204" pitchFamily="34" charset="0"/>
              </a:rPr>
              <a:t>Origami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, Otočení dovnitř / ven, Otočení stránky, Papírová šipka, Plynulý přechod, Průlet, Převracení, Ruské kolo, Skartování, Sloupnutí, Spadnutí, Spuštění závěsu, Tříštění, </a:t>
            </a:r>
            <a:r>
              <a:rPr lang="cs-CZ" sz="1600" dirty="0" err="1">
                <a:latin typeface="Arial" panose="020B0604020202020204" pitchFamily="34" charset="0"/>
                <a:cs typeface="Arial" panose="020B0604020202020204" pitchFamily="34" charset="0"/>
              </a:rPr>
              <a:t>Třpit</a:t>
            </a: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, Včelí plástev, Vír, Vnější / vnitřní krychle, Záblesk, Záměna, Závěsy, Zčeřená hladina, Zmačkání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C0C97E00-6078-46F9-8406-B270228D15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64" y="3304308"/>
            <a:ext cx="498157" cy="183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8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0" y="284068"/>
            <a:ext cx="11280164" cy="7259731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Animace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 efektní zobrazování textu, grafiky nebo tzv.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tooltipů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(viz dále) je možné využít funkce Animace.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Bohužel i zde platí, že všechny typy animací, díky technologickému omezení, </a:t>
            </a:r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nelze využít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rgbClr val="00B05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Doporučené nastavení: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Upravte čas animace na max. 0,5 sec.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Animacím na stránce nastavte hodnotu Začátek: S předchozím nebo Po předchozím (náhled níže). Nepoužívejte volbu Po kliknutí.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Níže uvedené typy animací </a:t>
            </a:r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nepoužívejte</a:t>
            </a: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78A9C2A-2A15-4B58-9310-5838EB582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879" y="3291560"/>
            <a:ext cx="5097914" cy="1336917"/>
          </a:xfrm>
          <a:prstGeom prst="rect">
            <a:avLst/>
          </a:prstGeom>
        </p:spPr>
      </p:pic>
      <p:sp>
        <p:nvSpPr>
          <p:cNvPr id="6" name="Podnadpis 2">
            <a:extLst>
              <a:ext uri="{FF2B5EF4-FFF2-40B4-BE49-F238E27FC236}">
                <a16:creationId xmlns:a16="http://schemas.microsoft.com/office/drawing/2014/main" id="{A630B751-3A04-4F3B-A15E-55AB0DBABD96}"/>
              </a:ext>
            </a:extLst>
          </p:cNvPr>
          <p:cNvSpPr txBox="1">
            <a:spLocks/>
          </p:cNvSpPr>
          <p:nvPr/>
        </p:nvSpPr>
        <p:spPr>
          <a:xfrm>
            <a:off x="294972" y="5620300"/>
            <a:ext cx="5496228" cy="1632555"/>
          </a:xfrm>
          <a:prstGeom prst="rect">
            <a:avLst/>
          </a:prstGeom>
          <a:solidFill>
            <a:srgbClr val="EDC4CC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Nefunkční zvýrazňující efekty: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Barva ohraničení, Barva výplně, Barva objektu, Do černobílé, Doplňkové barvy 1 a 2, Kontrastní barvy, Podtržení, Vlna, Zesvětlení / Ztmavnutí, Zobrazení tučně, Zvětšení s přebarvením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2244472F-5FD4-4410-B561-B37B35D21D3F}"/>
              </a:ext>
            </a:extLst>
          </p:cNvPr>
          <p:cNvSpPr txBox="1">
            <a:spLocks/>
          </p:cNvSpPr>
          <p:nvPr/>
        </p:nvSpPr>
        <p:spPr>
          <a:xfrm>
            <a:off x="6088064" y="5620300"/>
            <a:ext cx="5496228" cy="1632555"/>
          </a:xfrm>
          <a:prstGeom prst="rect">
            <a:avLst/>
          </a:prstGeom>
          <a:solidFill>
            <a:srgbClr val="EDC4CC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cs-CZ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Nefunkční závěrečné efekty:</a:t>
            </a:r>
          </a:p>
          <a:p>
            <a:pPr algn="l">
              <a:spcBef>
                <a:spcPts val="0"/>
              </a:spcBef>
            </a:pPr>
            <a:endParaRPr lang="cs-CZ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0"/>
              </a:spcBef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Splasknutí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221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0" y="284069"/>
            <a:ext cx="11198087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Video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Krátké videoklipy (do 1 minuty) můžete vkládat přímo do prezentace.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 publikaci delších videoklipů využijte </a:t>
            </a:r>
            <a:r>
              <a:rPr lang="cs-CZ" sz="1800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Youtube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nebo jiný video server a do prezentace vložte kód.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nline médium 1" title="Tesla Model 3 After 7 Months">
            <a:hlinkClick r:id="" action="ppaction://media"/>
            <a:extLst>
              <a:ext uri="{FF2B5EF4-FFF2-40B4-BE49-F238E27FC236}">
                <a16:creationId xmlns:a16="http://schemas.microsoft.com/office/drawing/2014/main" id="{0912C39E-A439-4786-BEB5-5CFF8AC5567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4128170" y="5104843"/>
            <a:ext cx="3610768" cy="2571750"/>
          </a:xfrm>
          <a:prstGeom prst="rect">
            <a:avLst/>
          </a:prstGeom>
        </p:spPr>
      </p:pic>
      <p:pic>
        <p:nvPicPr>
          <p:cNvPr id="5" name="To je dost">
            <a:hlinkClick r:id="" action="ppaction://media"/>
            <a:extLst>
              <a:ext uri="{FF2B5EF4-FFF2-40B4-BE49-F238E27FC236}">
                <a16:creationId xmlns:a16="http://schemas.microsoft.com/office/drawing/2014/main" id="{CF7DC951-9445-4B18-9864-0C9BA0C9286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28170" y="1254125"/>
            <a:ext cx="3610768" cy="270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75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6722913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Ukázka č. 1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Práce s textem a grafikou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Nadpis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elit.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libero.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auctor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nostrum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corporis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consequatur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accusantium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laudantium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totam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aperiam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eaque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et quasi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architecto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beatae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dicta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explicabo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cs-CZ" sz="1800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8973C15-079F-4459-8EE8-3EEF45F7A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3880" y="1521005"/>
            <a:ext cx="35242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37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1FB0F6BE-79D1-431B-BA97-C184A53F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6722913" cy="1264667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Ukázka č. 2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Rozdělení textu do bloků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odnadpis 2">
            <a:extLst>
              <a:ext uri="{FF2B5EF4-FFF2-40B4-BE49-F238E27FC236}">
                <a16:creationId xmlns:a16="http://schemas.microsoft.com/office/drawing/2014/main" id="{9CA94E70-BC35-441F-9857-04EBA6D02958}"/>
              </a:ext>
            </a:extLst>
          </p:cNvPr>
          <p:cNvSpPr txBox="1">
            <a:spLocks/>
          </p:cNvSpPr>
          <p:nvPr/>
        </p:nvSpPr>
        <p:spPr>
          <a:xfrm>
            <a:off x="302227" y="5272619"/>
            <a:ext cx="3842070" cy="2337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Odstavec 1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elit.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libero.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Podnadpis 2">
            <a:extLst>
              <a:ext uri="{FF2B5EF4-FFF2-40B4-BE49-F238E27FC236}">
                <a16:creationId xmlns:a16="http://schemas.microsoft.com/office/drawing/2014/main" id="{124A2EBF-1A9D-41A7-8490-16281814C2E3}"/>
              </a:ext>
            </a:extLst>
          </p:cNvPr>
          <p:cNvSpPr txBox="1">
            <a:spLocks/>
          </p:cNvSpPr>
          <p:nvPr/>
        </p:nvSpPr>
        <p:spPr>
          <a:xfrm>
            <a:off x="4141730" y="5277539"/>
            <a:ext cx="3842070" cy="2337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Odstavec 2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elit.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libero.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BA9242A4-E813-454E-86FA-156A2D744D08}"/>
              </a:ext>
            </a:extLst>
          </p:cNvPr>
          <p:cNvSpPr txBox="1">
            <a:spLocks/>
          </p:cNvSpPr>
          <p:nvPr/>
        </p:nvSpPr>
        <p:spPr>
          <a:xfrm>
            <a:off x="7951722" y="5282459"/>
            <a:ext cx="3842070" cy="2337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056041" rtl="0" eaLnBrk="1" latinLnBrk="0" hangingPunct="1">
              <a:lnSpc>
                <a:spcPct val="90000"/>
              </a:lnSpc>
              <a:spcBef>
                <a:spcPts val="1155"/>
              </a:spcBef>
              <a:buFont typeface="Arial" panose="020B0604020202020204" pitchFamily="34" charset="0"/>
              <a:buNone/>
              <a:defRPr sz="277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8020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31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604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8406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1208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40101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6812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9614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24162" indent="0" algn="ctr" defTabSz="1056041" rtl="0" eaLnBrk="1" latinLnBrk="0" hangingPunct="1">
              <a:lnSpc>
                <a:spcPct val="90000"/>
              </a:lnSpc>
              <a:spcBef>
                <a:spcPts val="577"/>
              </a:spcBef>
              <a:buFont typeface="Arial" panose="020B0604020202020204" pitchFamily="34" charset="0"/>
              <a:buNone/>
              <a:defRPr sz="18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Odstavec 3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elit.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libero.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2ECABFCE-4F98-4C1D-83AE-7184B6F2CB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21" y="1918369"/>
            <a:ext cx="3075113" cy="299200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3E525DF7-5D2C-421F-96B4-9BC8983AA9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074" y="1938037"/>
            <a:ext cx="3075113" cy="299200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C230FCA-9544-4A6E-B789-2B72C1545B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6817" y="1928209"/>
            <a:ext cx="3075113" cy="299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231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odnadpis 2">
            <a:extLst>
              <a:ext uri="{FF2B5EF4-FFF2-40B4-BE49-F238E27FC236}">
                <a16:creationId xmlns:a16="http://schemas.microsoft.com/office/drawing/2014/main" id="{16D37497-9B88-864B-9BD3-5A4EA916C5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7321" y="284069"/>
            <a:ext cx="11167848" cy="7209182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accent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Ukázka č. 3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solidFill>
                <a:schemeClr val="accent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solidFill>
                  <a:schemeClr val="accent2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Tooltip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Nadpis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elit.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scelerisque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libero.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Nunc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auctor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Suspendisse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sagittis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ultrices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neque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Etiam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egestas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ad minima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nostrum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ullam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corporis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laboriosam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Nisi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aliquid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commodi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consequatur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Fusce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Curabitur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non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vestibulum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interdum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iste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accusantium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laudantium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totam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rem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aperiam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eaque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ipsa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quae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ab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illo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inventore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veritatis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et quasi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architecto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beatae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vitae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dicta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sunt</a:t>
            </a:r>
            <a:r>
              <a:rPr lang="cs-CZ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s-CZ" sz="1800" dirty="0" err="1">
                <a:latin typeface="Arial" panose="020B0604020202020204" pitchFamily="34" charset="0"/>
                <a:cs typeface="Arial" panose="020B0604020202020204" pitchFamily="34" charset="0"/>
              </a:rPr>
              <a:t>explicabo</a:t>
            </a:r>
            <a:r>
              <a:rPr lang="cs-CZ" sz="1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              Klikněte na zvýrazněný text.</a:t>
            </a:r>
            <a:endParaRPr lang="cs-CZ" sz="1800" dirty="0">
              <a:solidFill>
                <a:srgbClr val="FF0000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334087" indent="-334087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cs-CZ" sz="1800" u="sng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B641E2DB-725E-4417-9C37-E055E5ABEC16}"/>
              </a:ext>
            </a:extLst>
          </p:cNvPr>
          <p:cNvSpPr txBox="1"/>
          <p:nvPr/>
        </p:nvSpPr>
        <p:spPr>
          <a:xfrm>
            <a:off x="0" y="5859157"/>
            <a:ext cx="11879263" cy="206210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noFill/>
          </a:ln>
        </p:spPr>
        <p:txBody>
          <a:bodyPr wrap="square" rtlCol="0" anchor="ctr">
            <a:spAutoFit/>
          </a:bodyPr>
          <a:lstStyle/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Text tooltipu doporučujeme umístit rovnou do objektu. V tomto případě Obrazce – Obdélník.</a:t>
            </a:r>
          </a:p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Přímá spojovací šipka 15">
            <a:extLst>
              <a:ext uri="{FF2B5EF4-FFF2-40B4-BE49-F238E27FC236}">
                <a16:creationId xmlns:a16="http://schemas.microsoft.com/office/drawing/2014/main" id="{E736F39E-1873-F143-A157-8A716B0A0E82}"/>
              </a:ext>
            </a:extLst>
          </p:cNvPr>
          <p:cNvCxnSpPr/>
          <p:nvPr/>
        </p:nvCxnSpPr>
        <p:spPr>
          <a:xfrm flipH="1">
            <a:off x="7010399" y="4905829"/>
            <a:ext cx="360000" cy="0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cký objekt 16" descr="Ukazovák ukazující vpravo">
            <a:extLst>
              <a:ext uri="{FF2B5EF4-FFF2-40B4-BE49-F238E27FC236}">
                <a16:creationId xmlns:a16="http://schemas.microsoft.com/office/drawing/2014/main" id="{920711B7-6D8B-634E-A46C-F45CFC0F8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215128">
            <a:off x="5451285" y="5053608"/>
            <a:ext cx="723913" cy="723913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E8EA8483-F3B9-4743-A563-7A3427533649}"/>
              </a:ext>
            </a:extLst>
          </p:cNvPr>
          <p:cNvSpPr/>
          <p:nvPr/>
        </p:nvSpPr>
        <p:spPr>
          <a:xfrm>
            <a:off x="5463761" y="4726299"/>
            <a:ext cx="1067667" cy="368215"/>
          </a:xfrm>
          <a:prstGeom prst="rect">
            <a:avLst/>
          </a:prstGeom>
          <a:solidFill>
            <a:schemeClr val="accent4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5312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793</TotalTime>
  <Words>1763</Words>
  <Application>Microsoft Office PowerPoint</Application>
  <PresentationFormat>Vlastní</PresentationFormat>
  <Paragraphs>433</Paragraphs>
  <Slides>18</Slides>
  <Notes>18</Notes>
  <HiddenSlides>0</HiddenSlides>
  <MMClips>3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Miroslav Hes</dc:creator>
  <cp:lastModifiedBy>Miroslav Hes</cp:lastModifiedBy>
  <cp:revision>92</cp:revision>
  <dcterms:created xsi:type="dcterms:W3CDTF">2017-12-27T12:38:46Z</dcterms:created>
  <dcterms:modified xsi:type="dcterms:W3CDTF">2021-12-27T13:23:41Z</dcterms:modified>
</cp:coreProperties>
</file>